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2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>
        <p:scale>
          <a:sx n="110" d="100"/>
          <a:sy n="110" d="100"/>
        </p:scale>
        <p:origin x="1200" y="5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2C6A-C7A2-4860-B320-797A112D9DB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4FAA-54A9-4B1B-9586-F09B0721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9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2C6A-C7A2-4860-B320-797A112D9DB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4FAA-54A9-4B1B-9586-F09B0721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7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2C6A-C7A2-4860-B320-797A112D9DB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4FAA-54A9-4B1B-9586-F09B0721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6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2C6A-C7A2-4860-B320-797A112D9DB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4FAA-54A9-4B1B-9586-F09B0721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0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2C6A-C7A2-4860-B320-797A112D9DB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4FAA-54A9-4B1B-9586-F09B0721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3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2C6A-C7A2-4860-B320-797A112D9DB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4FAA-54A9-4B1B-9586-F09B0721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0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2C6A-C7A2-4860-B320-797A112D9DB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4FAA-54A9-4B1B-9586-F09B0721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6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2C6A-C7A2-4860-B320-797A112D9DB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4FAA-54A9-4B1B-9586-F09B0721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9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2C6A-C7A2-4860-B320-797A112D9DB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4FAA-54A9-4B1B-9586-F09B0721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8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2C6A-C7A2-4860-B320-797A112D9DB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4FAA-54A9-4B1B-9586-F09B0721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7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2C6A-C7A2-4860-B320-797A112D9DB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4FAA-54A9-4B1B-9586-F09B0721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1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B2C6A-C7A2-4860-B320-797A112D9DB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94FAA-54A9-4B1B-9586-F09B0721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9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omlmic@case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0xgenomics.com/support/in-situ-gene-expression/documentation/steps/tissue-prep-ffpe/xenium-in-situ-spatial-profiling-for-ffpe-%E2%80%93-tissue-preparation-gui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0xgenomics.com/support/in-situ-gene-expression/documentation/steps/tissue-prep-fresh-frozen/xenium-in-situ-spatial-profiling-for-fresh-frozen-%E2%80%93-tissue-preparation-guid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D8DA4-1A5E-7F4F-8736-1647B0C3D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057" y="1116920"/>
            <a:ext cx="10210800" cy="2387600"/>
          </a:xfrm>
        </p:spPr>
        <p:txBody>
          <a:bodyPr/>
          <a:lstStyle/>
          <a:p>
            <a:r>
              <a:rPr lang="en-US" b="1" dirty="0"/>
              <a:t>Sample Slide Preparation Guide for </a:t>
            </a:r>
            <a:r>
              <a:rPr lang="en-US" b="1" dirty="0">
                <a:solidFill>
                  <a:srgbClr val="FF0000"/>
                </a:solidFill>
              </a:rPr>
              <a:t>Xenium</a:t>
            </a:r>
            <a:r>
              <a:rPr lang="en-US" b="1" dirty="0"/>
              <a:t> Assays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A5478E5-C688-BA67-25B2-8F5E065F1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8574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Light Microscopy Imaging Core (LMIC) / CWRU</a:t>
            </a:r>
          </a:p>
          <a:p>
            <a:r>
              <a:rPr lang="en-US" dirty="0"/>
              <a:t>Robbins building, 6th Floor, Rm. E-632</a:t>
            </a:r>
          </a:p>
          <a:p>
            <a:r>
              <a:rPr lang="en-US" b="1" dirty="0">
                <a:hlinkClick r:id="rId2"/>
              </a:rPr>
              <a:t>somlmic@case.edu</a:t>
            </a:r>
            <a:r>
              <a:rPr lang="en-US" b="1" dirty="0"/>
              <a:t> </a:t>
            </a:r>
            <a:r>
              <a:rPr lang="en-US" dirty="0"/>
              <a:t>/ </a:t>
            </a:r>
            <a:r>
              <a:rPr lang="en-US" b="1" u="sng" dirty="0"/>
              <a:t>somlmic.com </a:t>
            </a:r>
          </a:p>
          <a:p>
            <a:r>
              <a:rPr lang="en-US" dirty="0"/>
              <a:t>August, 2024</a:t>
            </a:r>
          </a:p>
        </p:txBody>
      </p:sp>
    </p:spTree>
    <p:extLst>
      <p:ext uri="{BB962C8B-B14F-4D97-AF65-F5344CB8AC3E}">
        <p14:creationId xmlns:p14="http://schemas.microsoft.com/office/powerpoint/2010/main" val="196658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039"/>
            <a:ext cx="10515600" cy="919389"/>
          </a:xfrm>
        </p:spPr>
        <p:txBody>
          <a:bodyPr/>
          <a:lstStyle/>
          <a:p>
            <a:pPr algn="ctr"/>
            <a:r>
              <a:rPr lang="en-US" b="1" dirty="0"/>
              <a:t>Xenium: </a:t>
            </a:r>
            <a:r>
              <a:rPr lang="en-US" b="1" dirty="0">
                <a:solidFill>
                  <a:srgbClr val="FF0000"/>
                </a:solidFill>
              </a:rPr>
              <a:t>FFPE</a:t>
            </a:r>
            <a:r>
              <a:rPr lang="en-US" b="1" dirty="0"/>
              <a:t> Samples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4514"/>
            <a:ext cx="10515600" cy="521425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7200" dirty="0"/>
              <a:t>Blocks should be fixed in 10% neutral-buffered formalin (fixative to tissue ratio of 20:1) for 16-24h at </a:t>
            </a:r>
            <a:r>
              <a:rPr lang="en-US" sz="7200" b="1" dirty="0">
                <a:solidFill>
                  <a:srgbClr val="FF0000"/>
                </a:solidFill>
              </a:rPr>
              <a:t>4C</a:t>
            </a:r>
            <a:r>
              <a:rPr lang="en-US" sz="7200" dirty="0"/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7200" dirty="0"/>
              <a:t>FFPE blocks should be stored at </a:t>
            </a:r>
            <a:r>
              <a:rPr lang="en-US" sz="7200" b="1" dirty="0">
                <a:solidFill>
                  <a:srgbClr val="FF0000"/>
                </a:solidFill>
              </a:rPr>
              <a:t>4C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7200" dirty="0"/>
              <a:t>Sections should be </a:t>
            </a:r>
            <a:r>
              <a:rPr lang="en-US" sz="7200" b="1" dirty="0">
                <a:solidFill>
                  <a:srgbClr val="FF0000"/>
                </a:solidFill>
              </a:rPr>
              <a:t>5um</a:t>
            </a:r>
            <a:r>
              <a:rPr lang="en-US" sz="7200" dirty="0"/>
              <a:t> thickness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7200" dirty="0"/>
              <a:t>Avoid any scratches and folds in the tissue section </a:t>
            </a:r>
            <a:r>
              <a:rPr lang="en-US" sz="7200" dirty="0">
                <a:sym typeface="Wingdings" panose="05000000000000000000" pitchFamily="2" charset="2"/>
              </a:rPr>
              <a:t> potential</a:t>
            </a:r>
            <a:r>
              <a:rPr lang="en-US" sz="7200" dirty="0"/>
              <a:t> tissue loss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7200" dirty="0"/>
              <a:t>Always discard the first few sections from block face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7200" dirty="0"/>
              <a:t>Sections should be mounted in the </a:t>
            </a:r>
            <a:r>
              <a:rPr lang="en-US" sz="7200" b="1" dirty="0">
                <a:solidFill>
                  <a:srgbClr val="FF0000"/>
                </a:solidFill>
              </a:rPr>
              <a:t>center</a:t>
            </a:r>
            <a:r>
              <a:rPr lang="en-US" sz="7200" dirty="0"/>
              <a:t> of slide (within the scan area)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7200" dirty="0"/>
              <a:t>Proceed immediately from fixation to dehydration, clearing, and embedding. If proceeding to dehydration immediately is not possible, transfer tissue from fixative to 70% ethanol for short-term storage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7200" dirty="0"/>
              <a:t>Xenium slides containing tissue sections that have been incubated at </a:t>
            </a:r>
            <a:r>
              <a:rPr lang="en-US" sz="7200" b="1" dirty="0">
                <a:solidFill>
                  <a:srgbClr val="FF0000"/>
                </a:solidFill>
              </a:rPr>
              <a:t>42C for 3h </a:t>
            </a:r>
            <a:r>
              <a:rPr lang="en-US" sz="7200" dirty="0"/>
              <a:t>and </a:t>
            </a:r>
            <a:r>
              <a:rPr lang="en-US" sz="7200" b="1" dirty="0">
                <a:solidFill>
                  <a:srgbClr val="FF0000"/>
                </a:solidFill>
              </a:rPr>
              <a:t>dried overnight at RT </a:t>
            </a:r>
            <a:r>
              <a:rPr lang="en-US" sz="7200" dirty="0"/>
              <a:t>in a desiccator can be stored for </a:t>
            </a:r>
            <a:r>
              <a:rPr lang="en-US" sz="7200" b="1" dirty="0">
                <a:solidFill>
                  <a:srgbClr val="FF0000"/>
                </a:solidFill>
              </a:rPr>
              <a:t>up to 4 weeks at RT </a:t>
            </a:r>
            <a:r>
              <a:rPr lang="en-US" sz="7200" dirty="0"/>
              <a:t>in a desiccator</a:t>
            </a:r>
          </a:p>
          <a:p>
            <a:r>
              <a:rPr lang="en-US" sz="7200" dirty="0"/>
              <a:t>For a detailed manual for FFPE sample preparation:</a:t>
            </a:r>
          </a:p>
          <a:p>
            <a:pPr lvl="1">
              <a:lnSpc>
                <a:spcPct val="130000"/>
              </a:lnSpc>
            </a:pPr>
            <a:r>
              <a:rPr lang="en-US" sz="6400" i="1" dirty="0"/>
              <a:t>Xenium In Situ for FFPE – Tissue Preparation Guide (manual #CG000578 Rev D, June 2024): </a:t>
            </a:r>
            <a:r>
              <a:rPr lang="en-US" sz="6400" i="1" dirty="0">
                <a:hlinkClick r:id="rId2"/>
              </a:rPr>
              <a:t>Xenium In Situ for FFPE - Tissue Preparation Guide - Official 10x Genomics Support</a:t>
            </a:r>
            <a:endParaRPr lang="en-US" sz="6400" i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5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546"/>
          </a:xfrm>
        </p:spPr>
        <p:txBody>
          <a:bodyPr/>
          <a:lstStyle/>
          <a:p>
            <a:pPr algn="ctr"/>
            <a:r>
              <a:rPr lang="en-US" b="1" dirty="0"/>
              <a:t>Xenium: </a:t>
            </a:r>
            <a:r>
              <a:rPr lang="en-US" b="1" dirty="0">
                <a:solidFill>
                  <a:srgbClr val="FF0000"/>
                </a:solidFill>
              </a:rPr>
              <a:t>Fresh Frozen (FF)</a:t>
            </a:r>
            <a:r>
              <a:rPr lang="en-US" b="1" dirty="0"/>
              <a:t> Samples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9439"/>
            <a:ext cx="10515600" cy="517343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800" dirty="0"/>
              <a:t>Use a bath of </a:t>
            </a:r>
            <a:r>
              <a:rPr lang="en-US" sz="1800" b="1" dirty="0">
                <a:solidFill>
                  <a:srgbClr val="FF0000"/>
                </a:solidFill>
              </a:rPr>
              <a:t>isopentane on dry ice </a:t>
            </a:r>
            <a:r>
              <a:rPr lang="en-US" sz="1800" dirty="0"/>
              <a:t>to freeze the freshly obtained tissue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800" dirty="0"/>
              <a:t>Tissue should </a:t>
            </a:r>
            <a:r>
              <a:rPr lang="en-US" sz="1800" b="1" u="sng" dirty="0">
                <a:solidFill>
                  <a:srgbClr val="FF0000"/>
                </a:solidFill>
              </a:rPr>
              <a:t>not </a:t>
            </a:r>
            <a:r>
              <a:rPr lang="en-US" sz="1800" dirty="0"/>
              <a:t>be placed directly in liquid nitrogen as the temperature difference may cause boiling on the surface of the tissues, leading to air pockets and uneven freezing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this may crack and morphologically damage the tissue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800" dirty="0"/>
              <a:t>Frozen tissues should be embedded in OCT before sectioning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store at -80C in a sealed container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800" dirty="0"/>
              <a:t>It is </a:t>
            </a:r>
            <a:r>
              <a:rPr lang="en-US" sz="1800" b="1" u="sng" dirty="0">
                <a:solidFill>
                  <a:srgbClr val="FF0000"/>
                </a:solidFill>
              </a:rPr>
              <a:t>critical</a:t>
            </a:r>
            <a:r>
              <a:rPr lang="en-US" sz="1800" dirty="0"/>
              <a:t> to avoid any scratches and folds in the tissue section </a:t>
            </a:r>
            <a:r>
              <a:rPr lang="en-US" sz="1800" dirty="0">
                <a:sym typeface="Wingdings" panose="05000000000000000000" pitchFamily="2" charset="2"/>
              </a:rPr>
              <a:t> potential</a:t>
            </a:r>
            <a:r>
              <a:rPr lang="en-US" sz="1800" dirty="0"/>
              <a:t> tissue loss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800" dirty="0"/>
              <a:t>Sections should be cut at </a:t>
            </a:r>
            <a:r>
              <a:rPr lang="en-US" sz="1800" b="1" dirty="0">
                <a:solidFill>
                  <a:srgbClr val="FF0000"/>
                </a:solidFill>
              </a:rPr>
              <a:t>10 um</a:t>
            </a:r>
            <a:r>
              <a:rPr lang="en-US" sz="1800" dirty="0"/>
              <a:t> thickness </a:t>
            </a:r>
            <a:r>
              <a:rPr lang="en-US" sz="1800" dirty="0">
                <a:sym typeface="Wingdings" panose="05000000000000000000" pitchFamily="2" charset="2"/>
              </a:rPr>
              <a:t> mount immediately on slides</a:t>
            </a:r>
            <a:endParaRPr lang="en-US" sz="1800" dirty="0"/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800" dirty="0"/>
              <a:t>Cryostat temp. should be set to -20C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always </a:t>
            </a:r>
            <a:r>
              <a:rPr lang="en-US" sz="1800" b="1" dirty="0">
                <a:solidFill>
                  <a:srgbClr val="FF0000"/>
                </a:solidFill>
              </a:rPr>
              <a:t>keep Xenium slides at -20C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800" dirty="0"/>
              <a:t>After sectioning, the exposed block face should be covered with OCT 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800" dirty="0"/>
              <a:t>Slides containing tissue sections are stored in a slide mailer at </a:t>
            </a:r>
            <a:r>
              <a:rPr lang="en-US" sz="1800" b="1" dirty="0">
                <a:solidFill>
                  <a:srgbClr val="FF0000"/>
                </a:solidFill>
              </a:rPr>
              <a:t>-80C for up to 4 weeks </a:t>
            </a:r>
            <a:r>
              <a:rPr lang="en-US" sz="1800" dirty="0"/>
              <a:t>after sectioning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800" dirty="0"/>
              <a:t>For a detailed manual for FF sample preparation: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400" i="1" dirty="0"/>
              <a:t>Xenium In Situ for Fresh Frozen Tissues - Tissue Preparation Guide (manual #CG000579 Rev D, June 2024): </a:t>
            </a:r>
            <a:r>
              <a:rPr lang="en-US" sz="1400" i="1" dirty="0">
                <a:hlinkClick r:id="rId2"/>
              </a:rPr>
              <a:t>Xenium In Situ for Fresh Frozen Tissues - Tissue Preparation Guide - Official 10x Genomics Support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31272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3645"/>
          </a:xfrm>
        </p:spPr>
        <p:txBody>
          <a:bodyPr/>
          <a:lstStyle/>
          <a:p>
            <a:pPr algn="ctr"/>
            <a:r>
              <a:rPr lang="en-US" b="1" dirty="0"/>
              <a:t>Xenium: Slides for Users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3276" y="1358518"/>
            <a:ext cx="5450314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Tissue sections should be at </a:t>
            </a:r>
            <a:r>
              <a:rPr lang="en-US" b="1" dirty="0">
                <a:solidFill>
                  <a:srgbClr val="FF0000"/>
                </a:solidFill>
              </a:rPr>
              <a:t>5 um (FFPE) </a:t>
            </a:r>
            <a:r>
              <a:rPr lang="en-US" dirty="0"/>
              <a:t>or</a:t>
            </a:r>
            <a:r>
              <a:rPr lang="en-US" b="1" dirty="0">
                <a:solidFill>
                  <a:srgbClr val="FF0000"/>
                </a:solidFill>
              </a:rPr>
              <a:t> 10 um (FF) </a:t>
            </a:r>
            <a:r>
              <a:rPr lang="en-US" dirty="0"/>
              <a:t>thickness.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Users will be provided with empty slides marked with the area for section mounting. Tissue sections should be mounted </a:t>
            </a:r>
            <a:r>
              <a:rPr lang="en-US" b="1" u="sng" dirty="0">
                <a:solidFill>
                  <a:srgbClr val="FF0000"/>
                </a:solidFill>
              </a:rPr>
              <a:t>within the blue box</a:t>
            </a:r>
            <a:r>
              <a:rPr lang="en-US" dirty="0"/>
              <a:t>.  Only this area will be scanned by the instrument.  Any excess tissue extending out of the scan area will block fiducials and result in run failure.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Users should make sure tissue sections are well adhered to the slides.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sections are placed on Xenium slides, they cannot be repositioned as this would compromise slide integrity.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1431" y="1689404"/>
            <a:ext cx="1254450" cy="3678071"/>
          </a:xfrm>
          <a:ln>
            <a:solidFill>
              <a:schemeClr val="tx1"/>
            </a:solidFill>
          </a:ln>
        </p:spPr>
      </p:pic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4387480" y="3099939"/>
            <a:ext cx="1488463" cy="3120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581270" y="2796571"/>
            <a:ext cx="4096694" cy="1742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050" y="5832470"/>
            <a:ext cx="348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Xenium In Situ for FFPE – Tissue Preparation Guide </a:t>
            </a:r>
          </a:p>
          <a:p>
            <a:r>
              <a:rPr lang="en-US" sz="1200" i="1" dirty="0"/>
              <a:t>(manual #CG000578 Rev D, June 2024)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4031" y="1074751"/>
            <a:ext cx="1890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Scan (sample) Area</a:t>
            </a:r>
          </a:p>
        </p:txBody>
      </p:sp>
      <p:pic>
        <p:nvPicPr>
          <p:cNvPr id="11" name="Picture 10" descr="A close up of a scan&#10;&#10;Description automatically generated">
            <a:extLst>
              <a:ext uri="{FF2B5EF4-FFF2-40B4-BE49-F238E27FC236}">
                <a16:creationId xmlns:a16="http://schemas.microsoft.com/office/drawing/2014/main" id="{B7E4A30F-D0E6-A12D-A628-4854ED44A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4" y="1735775"/>
            <a:ext cx="1215365" cy="3585327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1340847" y="1459347"/>
            <a:ext cx="617837" cy="13494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219A76-F09A-BC89-CCCA-49805066B537}"/>
              </a:ext>
            </a:extLst>
          </p:cNvPr>
          <p:cNvCxnSpPr>
            <a:cxnSpLocks/>
          </p:cNvCxnSpPr>
          <p:nvPr/>
        </p:nvCxnSpPr>
        <p:spPr>
          <a:xfrm>
            <a:off x="1958684" y="1459347"/>
            <a:ext cx="641000" cy="13494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9953195-33AE-5E07-AAE9-3A1120E617B4}"/>
              </a:ext>
            </a:extLst>
          </p:cNvPr>
          <p:cNvCxnSpPr>
            <a:cxnSpLocks/>
          </p:cNvCxnSpPr>
          <p:nvPr/>
        </p:nvCxnSpPr>
        <p:spPr>
          <a:xfrm>
            <a:off x="1966165" y="1459347"/>
            <a:ext cx="2297722" cy="15223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CD22DED-32F5-8126-9ECA-D5EA9E02D3A7}"/>
              </a:ext>
            </a:extLst>
          </p:cNvPr>
          <p:cNvSpPr txBox="1"/>
          <p:nvPr/>
        </p:nvSpPr>
        <p:spPr>
          <a:xfrm>
            <a:off x="3671431" y="4400112"/>
            <a:ext cx="1254450" cy="9694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/>
              <a:t>User Slide</a:t>
            </a:r>
          </a:p>
          <a:p>
            <a:r>
              <a:rPr lang="en-US" sz="1400" b="1" dirty="0"/>
              <a:t>ID:  _______</a:t>
            </a:r>
          </a:p>
          <a:p>
            <a:r>
              <a:rPr lang="en-US" sz="1400" b="1" dirty="0"/>
              <a:t>PN: _______</a:t>
            </a:r>
          </a:p>
          <a:p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98511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6886"/>
            <a:ext cx="10515600" cy="104741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Xenium: Examples of Tissue Placement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702" y="1508407"/>
            <a:ext cx="4616812" cy="389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7701" y="5644310"/>
            <a:ext cx="4616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Xenium In Situ for </a:t>
            </a:r>
            <a:r>
              <a:rPr lang="en-US" sz="1600" b="1" i="1" dirty="0">
                <a:solidFill>
                  <a:srgbClr val="FF0000"/>
                </a:solidFill>
              </a:rPr>
              <a:t>FFPE</a:t>
            </a:r>
            <a:r>
              <a:rPr lang="en-US" sz="1600" i="1" dirty="0"/>
              <a:t> – Tissue Preparation Guide </a:t>
            </a:r>
          </a:p>
          <a:p>
            <a:pPr algn="ctr"/>
            <a:r>
              <a:rPr lang="en-US" sz="1600" i="1" dirty="0"/>
              <a:t>(manual #</a:t>
            </a:r>
            <a:r>
              <a:rPr lang="en-US" sz="1600" b="1" i="1" dirty="0">
                <a:solidFill>
                  <a:srgbClr val="FF0000"/>
                </a:solidFill>
              </a:rPr>
              <a:t>CG000578</a:t>
            </a:r>
            <a:r>
              <a:rPr lang="en-US" sz="1600" i="1" dirty="0"/>
              <a:t> Rev D, June 2024)</a:t>
            </a:r>
          </a:p>
        </p:txBody>
      </p:sp>
      <p:pic>
        <p:nvPicPr>
          <p:cNvPr id="13" name="Picture 12" descr="A close-up of several black rectangular objects&#10;&#10;Description automatically generated">
            <a:extLst>
              <a:ext uri="{FF2B5EF4-FFF2-40B4-BE49-F238E27FC236}">
                <a16:creationId xmlns:a16="http://schemas.microsoft.com/office/drawing/2014/main" id="{D33DB5D6-0B52-4CFA-CF18-CD70B7F27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09" y="1616999"/>
            <a:ext cx="6147229" cy="3750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CCFE24-236B-3536-1B65-9B95CE32CCE4}"/>
              </a:ext>
            </a:extLst>
          </p:cNvPr>
          <p:cNvSpPr txBox="1"/>
          <p:nvPr/>
        </p:nvSpPr>
        <p:spPr>
          <a:xfrm>
            <a:off x="5673409" y="5639823"/>
            <a:ext cx="6147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Xenium In Situ for </a:t>
            </a:r>
            <a:r>
              <a:rPr lang="en-US" sz="1600" b="1" i="1" dirty="0">
                <a:solidFill>
                  <a:srgbClr val="FF0000"/>
                </a:solidFill>
              </a:rPr>
              <a:t>FF</a:t>
            </a:r>
            <a:r>
              <a:rPr lang="en-US" sz="1600" i="1" dirty="0"/>
              <a:t> – Tissue Preparation Guide </a:t>
            </a:r>
          </a:p>
          <a:p>
            <a:pPr algn="ctr"/>
            <a:r>
              <a:rPr lang="en-US" sz="1600" i="1" dirty="0"/>
              <a:t>(manual #</a:t>
            </a:r>
            <a:r>
              <a:rPr lang="en-US" sz="1600" b="1" i="1" dirty="0">
                <a:solidFill>
                  <a:srgbClr val="FF0000"/>
                </a:solidFill>
              </a:rPr>
              <a:t>CG000579</a:t>
            </a:r>
            <a:r>
              <a:rPr lang="en-US" sz="1600" i="1" dirty="0"/>
              <a:t> Rev D, June 2024)</a:t>
            </a:r>
          </a:p>
        </p:txBody>
      </p:sp>
    </p:spTree>
    <p:extLst>
      <p:ext uri="{BB962C8B-B14F-4D97-AF65-F5344CB8AC3E}">
        <p14:creationId xmlns:p14="http://schemas.microsoft.com/office/powerpoint/2010/main" val="1425260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607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Sample Slide Preparation Guide for Xenium Assays</vt:lpstr>
      <vt:lpstr>Xenium: FFPE Samples </vt:lpstr>
      <vt:lpstr>Xenium: Fresh Frozen (FF) Samples </vt:lpstr>
      <vt:lpstr>Xenium: Slides for Users</vt:lpstr>
      <vt:lpstr>Xenium: Examples of Tissue Placement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LMIC_Rich</dc:creator>
  <cp:lastModifiedBy>Chae Kim</cp:lastModifiedBy>
  <cp:revision>110</cp:revision>
  <dcterms:created xsi:type="dcterms:W3CDTF">2024-03-22T15:56:55Z</dcterms:created>
  <dcterms:modified xsi:type="dcterms:W3CDTF">2024-08-13T19:55:54Z</dcterms:modified>
</cp:coreProperties>
</file>