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0" r:id="rId4"/>
    <p:sldId id="262" r:id="rId5"/>
    <p:sldId id="261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>
        <p:scale>
          <a:sx n="100" d="100"/>
          <a:sy n="100" d="100"/>
        </p:scale>
        <p:origin x="1563" y="7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91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7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6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0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3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0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9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8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7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1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B2C6A-C7A2-4860-B320-797A112D9DB6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94FAA-54A9-4B1B-9586-F09B07213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9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mlmic@case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niversity.nanostring.com/cosmx-smi-manual-slide-prep-for-rna-assay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niversity.nanostring.com/cosmx-smi-manual-slide-prep-for-rna-assay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4E26ED-E7E1-5276-8B43-6A79912A32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6992" y="1122363"/>
            <a:ext cx="10238015" cy="2387600"/>
          </a:xfrm>
        </p:spPr>
        <p:txBody>
          <a:bodyPr/>
          <a:lstStyle/>
          <a:p>
            <a:r>
              <a:rPr lang="en-US" b="1" dirty="0"/>
              <a:t>Sample Slide Preparation Guide for </a:t>
            </a:r>
            <a:r>
              <a:rPr lang="en-US" b="1" dirty="0">
                <a:solidFill>
                  <a:srgbClr val="FF0000"/>
                </a:solidFill>
              </a:rPr>
              <a:t>CosMx</a:t>
            </a:r>
            <a:r>
              <a:rPr lang="en-US" b="1" dirty="0"/>
              <a:t> Assays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4F06686-98BE-E92D-D785-718DD7395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993219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Light Microscopy Imaging Core (LMIC) / CWRU</a:t>
            </a:r>
          </a:p>
          <a:p>
            <a:r>
              <a:rPr lang="en-US" dirty="0"/>
              <a:t>Robbins building, 6th Floor, Rm. E-632</a:t>
            </a:r>
          </a:p>
          <a:p>
            <a:r>
              <a:rPr lang="en-US" b="1" dirty="0">
                <a:hlinkClick r:id="rId2"/>
              </a:rPr>
              <a:t>somlmic@case.edu</a:t>
            </a:r>
            <a:r>
              <a:rPr lang="en-US" b="1" dirty="0"/>
              <a:t> </a:t>
            </a:r>
            <a:r>
              <a:rPr lang="en-US" dirty="0"/>
              <a:t>/ </a:t>
            </a:r>
            <a:r>
              <a:rPr lang="en-US" b="1" u="sng" dirty="0"/>
              <a:t>somlmic.com </a:t>
            </a:r>
          </a:p>
          <a:p>
            <a:r>
              <a:rPr lang="en-US" dirty="0"/>
              <a:t>March,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961"/>
          </a:xfrm>
        </p:spPr>
        <p:txBody>
          <a:bodyPr/>
          <a:lstStyle/>
          <a:p>
            <a:pPr algn="ctr"/>
            <a:r>
              <a:rPr lang="en-US" b="1" dirty="0"/>
              <a:t>CosMx: Selecting </a:t>
            </a:r>
            <a:r>
              <a:rPr lang="en-US" b="1" dirty="0">
                <a:solidFill>
                  <a:srgbClr val="FF0000"/>
                </a:solidFill>
              </a:rPr>
              <a:t>FFPE</a:t>
            </a:r>
            <a:r>
              <a:rPr lang="en-US" b="1" dirty="0"/>
              <a:t> Blocks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9181"/>
            <a:ext cx="10515600" cy="513034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6800" dirty="0"/>
              <a:t>Blocks should be fixed in 10% neutral-buffered formalin for 18-24h at RT (</a:t>
            </a:r>
            <a:r>
              <a:rPr lang="en-US" sz="6800" b="1" dirty="0">
                <a:solidFill>
                  <a:srgbClr val="FF0000"/>
                </a:solidFill>
              </a:rPr>
              <a:t>5um</a:t>
            </a:r>
            <a:r>
              <a:rPr lang="en-US" sz="6800" dirty="0"/>
              <a:t> thick tissues)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6800" dirty="0"/>
              <a:t>Tissues should be fixed </a:t>
            </a:r>
            <a:r>
              <a:rPr lang="en-US" sz="6800" b="1" u="sng" dirty="0">
                <a:solidFill>
                  <a:srgbClr val="FF0000"/>
                </a:solidFill>
              </a:rPr>
              <a:t>immediately</a:t>
            </a:r>
            <a:r>
              <a:rPr lang="en-US" sz="6800" dirty="0"/>
              <a:t> after excision for best results.  Up to 1h post-excision is acceptable.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6800" dirty="0"/>
              <a:t>Tissues should be thoroughly dehydrated in ethanol gradients prior to embedding in paraffin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6800" dirty="0"/>
              <a:t>FFPE blocks should be stored at RT and ambient humidity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6800" dirty="0"/>
              <a:t>Do </a:t>
            </a:r>
            <a:r>
              <a:rPr lang="en-US" sz="6800" b="1" dirty="0">
                <a:solidFill>
                  <a:srgbClr val="FF0000"/>
                </a:solidFill>
              </a:rPr>
              <a:t>NOT</a:t>
            </a:r>
            <a:r>
              <a:rPr lang="en-US" sz="6800" dirty="0"/>
              <a:t> use FFPE blocks older than 10 years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6800" dirty="0"/>
              <a:t>For a detailed manual, refer to: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6200" i="1" dirty="0"/>
              <a:t>CosMx SMI Manual Slide Preparation for RNA Assays (MAN-10184-02, Feb. 2024): </a:t>
            </a:r>
            <a:r>
              <a:rPr lang="en-US" sz="6200" i="1" dirty="0">
                <a:hlinkClick r:id="rId2"/>
              </a:rPr>
              <a:t>https://university.nanostring.com/cosmx-smi-manual-slide-prep-for-rna-assays</a:t>
            </a:r>
            <a:endParaRPr lang="en-US" sz="6200" i="1" dirty="0"/>
          </a:p>
        </p:txBody>
      </p:sp>
    </p:spTree>
    <p:extLst>
      <p:ext uri="{BB962C8B-B14F-4D97-AF65-F5344CB8AC3E}">
        <p14:creationId xmlns:p14="http://schemas.microsoft.com/office/powerpoint/2010/main" val="81575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0200"/>
          </a:xfrm>
        </p:spPr>
        <p:txBody>
          <a:bodyPr/>
          <a:lstStyle/>
          <a:p>
            <a:pPr algn="ctr"/>
            <a:r>
              <a:rPr lang="en-US" b="1" dirty="0"/>
              <a:t>CosMx: Sectioning </a:t>
            </a:r>
            <a:r>
              <a:rPr lang="en-US" b="1" dirty="0">
                <a:solidFill>
                  <a:srgbClr val="FF0000"/>
                </a:solidFill>
              </a:rPr>
              <a:t>FFPE</a:t>
            </a:r>
            <a:r>
              <a:rPr lang="en-US" b="1" dirty="0"/>
              <a:t> Blocks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516418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Avoid any scratches and folds in the tissue section </a:t>
            </a:r>
            <a:r>
              <a:rPr lang="en-US" dirty="0">
                <a:sym typeface="Wingdings" panose="05000000000000000000" pitchFamily="2" charset="2"/>
              </a:rPr>
              <a:t> potential</a:t>
            </a:r>
            <a:r>
              <a:rPr lang="en-US" dirty="0"/>
              <a:t> tissue loss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Sections should be </a:t>
            </a:r>
            <a:r>
              <a:rPr lang="en-US" b="1" dirty="0">
                <a:solidFill>
                  <a:srgbClr val="FF0000"/>
                </a:solidFill>
              </a:rPr>
              <a:t>5um</a:t>
            </a:r>
            <a:r>
              <a:rPr lang="en-US" dirty="0"/>
              <a:t> thickness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Always discard the first few sections from block face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Sections should be mounted in the </a:t>
            </a:r>
            <a:r>
              <a:rPr lang="en-US" b="1" dirty="0">
                <a:solidFill>
                  <a:srgbClr val="FF0000"/>
                </a:solidFill>
              </a:rPr>
              <a:t>center</a:t>
            </a:r>
            <a:r>
              <a:rPr lang="en-US" dirty="0"/>
              <a:t> of slide (within the scan area)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If mounting multiple sections per slide, ensure that all tissues are </a:t>
            </a:r>
            <a:r>
              <a:rPr lang="en-US" b="1" dirty="0">
                <a:solidFill>
                  <a:srgbClr val="FF0000"/>
                </a:solidFill>
              </a:rPr>
              <a:t>at least 2-3mm apart </a:t>
            </a:r>
            <a:r>
              <a:rPr lang="en-US" dirty="0"/>
              <a:t>and still contained within the scan area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Any water trapped under wax or tissue section should be removed by gently touching a folded Kimwipe onto corner of the wax section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Kimwipe should not touch the tissue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To improve tissue adherence, </a:t>
            </a:r>
            <a:r>
              <a:rPr lang="en-US" b="1" dirty="0">
                <a:solidFill>
                  <a:srgbClr val="FF0000"/>
                </a:solidFill>
              </a:rPr>
              <a:t>bake slides at 37C for 2 hours post-sectioning</a:t>
            </a:r>
            <a:r>
              <a:rPr lang="en-US" dirty="0"/>
              <a:t>.  After baking, dry at room temperature overnight prior to storage.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Use mounted sections within 2 weeks for best results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Store dried slides at RT in a desiccator or at 4C prior to processing</a:t>
            </a:r>
          </a:p>
        </p:txBody>
      </p:sp>
    </p:spTree>
    <p:extLst>
      <p:ext uri="{BB962C8B-B14F-4D97-AF65-F5344CB8AC3E}">
        <p14:creationId xmlns:p14="http://schemas.microsoft.com/office/powerpoint/2010/main" val="2338823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CosMx: Selecting </a:t>
            </a:r>
            <a:r>
              <a:rPr lang="en-US" b="1" dirty="0">
                <a:solidFill>
                  <a:srgbClr val="FF0000"/>
                </a:solidFill>
              </a:rPr>
              <a:t>Fresh Frozen (FF)</a:t>
            </a:r>
            <a:r>
              <a:rPr lang="en-US" b="1" dirty="0"/>
              <a:t> Blocks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Select tissues that have been </a:t>
            </a:r>
            <a:r>
              <a:rPr lang="en-US" b="1" dirty="0">
                <a:solidFill>
                  <a:srgbClr val="FF0000"/>
                </a:solidFill>
              </a:rPr>
              <a:t>snap frozen in liquid nitrogen </a:t>
            </a:r>
            <a:r>
              <a:rPr lang="en-US" dirty="0"/>
              <a:t>as quickly as possible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Any buffers used to wash or temporarily store tissues before fixation should be </a:t>
            </a:r>
            <a:r>
              <a:rPr lang="en-US" b="1" dirty="0">
                <a:solidFill>
                  <a:srgbClr val="FF0000"/>
                </a:solidFill>
              </a:rPr>
              <a:t>free of nuclease contamination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Frozen tissues should be embedded in OCT before sectioning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Store blocks embedded in OCT at -80C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For a detailed manual, refer to: </a:t>
            </a:r>
          </a:p>
          <a:p>
            <a:pPr lvl="1">
              <a:lnSpc>
                <a:spcPct val="100000"/>
              </a:lnSpc>
              <a:spcAft>
                <a:spcPts val="600"/>
              </a:spcAft>
            </a:pPr>
            <a:r>
              <a:rPr lang="en-US" i="1" dirty="0"/>
              <a:t>CosMx SMI Manual Slide Preparation for RNA Assays (MAN-10184-02, Feb. 2024): </a:t>
            </a:r>
            <a:r>
              <a:rPr lang="en-US" i="1" dirty="0">
                <a:hlinkClick r:id="rId2"/>
              </a:rPr>
              <a:t>https://university.nanostring.com/cosmx-smi-manual-slide-prep-for-rna-assays</a:t>
            </a:r>
            <a:endParaRPr lang="en-US" i="1" dirty="0"/>
          </a:p>
          <a:p>
            <a:pPr lvl="1">
              <a:lnSpc>
                <a:spcPct val="100000"/>
              </a:lnSpc>
              <a:spcAft>
                <a:spcPts val="600"/>
              </a:spcAft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12720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0200"/>
          </a:xfrm>
        </p:spPr>
        <p:txBody>
          <a:bodyPr/>
          <a:lstStyle/>
          <a:p>
            <a:pPr algn="ctr"/>
            <a:r>
              <a:rPr lang="en-US" b="1" dirty="0"/>
              <a:t>CosMx: Sectioning </a:t>
            </a:r>
            <a:r>
              <a:rPr lang="en-US" b="1" dirty="0">
                <a:solidFill>
                  <a:srgbClr val="FF0000"/>
                </a:solidFill>
              </a:rPr>
              <a:t>Fresh Frozen (FF)</a:t>
            </a:r>
            <a:r>
              <a:rPr lang="en-US" b="1" dirty="0"/>
              <a:t> Blocks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516418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It is </a:t>
            </a:r>
            <a:r>
              <a:rPr lang="en-US" b="1" u="sng" dirty="0">
                <a:solidFill>
                  <a:srgbClr val="FF0000"/>
                </a:solidFill>
              </a:rPr>
              <a:t>critical</a:t>
            </a:r>
            <a:r>
              <a:rPr lang="en-US" dirty="0"/>
              <a:t> to avoid any scratches and folds in the tissue section </a:t>
            </a:r>
            <a:r>
              <a:rPr lang="en-US" dirty="0">
                <a:sym typeface="Wingdings" panose="05000000000000000000" pitchFamily="2" charset="2"/>
              </a:rPr>
              <a:t> potential</a:t>
            </a:r>
            <a:r>
              <a:rPr lang="en-US" dirty="0"/>
              <a:t> tissue loss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Sections should be cut at </a:t>
            </a:r>
            <a:r>
              <a:rPr lang="en-US" b="1" dirty="0">
                <a:solidFill>
                  <a:srgbClr val="FF0000"/>
                </a:solidFill>
              </a:rPr>
              <a:t>10 um</a:t>
            </a:r>
            <a:r>
              <a:rPr lang="en-US" dirty="0"/>
              <a:t> thickness </a:t>
            </a:r>
            <a:r>
              <a:rPr lang="en-US" dirty="0">
                <a:sym typeface="Wingdings" panose="05000000000000000000" pitchFamily="2" charset="2"/>
              </a:rPr>
              <a:t> mount immediately on slides</a:t>
            </a:r>
            <a:endParaRPr lang="en-US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Cryostat temp. should be set to -20C.  Place fresh frozen block inside cryostat for a min. of 30 min.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Sections should be mounted in the </a:t>
            </a:r>
            <a:r>
              <a:rPr lang="en-US" b="1" dirty="0">
                <a:solidFill>
                  <a:srgbClr val="FF0000"/>
                </a:solidFill>
              </a:rPr>
              <a:t>center</a:t>
            </a:r>
            <a:r>
              <a:rPr lang="en-US" dirty="0"/>
              <a:t> of slide (within the scan area)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Always discard the first section from block face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After sectioning, the exposed block face should be covered with OCT to avoid desiccation of the sample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Dry slides at RT for 5-10 min.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store at -80C with a desiccant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Slides can be stored at -80C for several weeks before use</a:t>
            </a:r>
          </a:p>
        </p:txBody>
      </p:sp>
    </p:spTree>
    <p:extLst>
      <p:ext uri="{BB962C8B-B14F-4D97-AF65-F5344CB8AC3E}">
        <p14:creationId xmlns:p14="http://schemas.microsoft.com/office/powerpoint/2010/main" val="2238322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3645"/>
          </a:xfrm>
        </p:spPr>
        <p:txBody>
          <a:bodyPr/>
          <a:lstStyle/>
          <a:p>
            <a:pPr algn="ctr"/>
            <a:r>
              <a:rPr lang="en-US" b="1" dirty="0"/>
              <a:t>CosMx: Slides for Users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14599" y="1368585"/>
            <a:ext cx="5085464" cy="50783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Users will be provided with empty slides marked with the area for section mounting (indicated in black marker).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Tissue sections should be at </a:t>
            </a:r>
            <a:r>
              <a:rPr lang="en-US" b="1" dirty="0">
                <a:solidFill>
                  <a:srgbClr val="FF0000"/>
                </a:solidFill>
              </a:rPr>
              <a:t>5 um (FFPE) </a:t>
            </a:r>
            <a:r>
              <a:rPr lang="en-US" dirty="0"/>
              <a:t>or</a:t>
            </a:r>
            <a:r>
              <a:rPr lang="en-US" b="1" dirty="0">
                <a:solidFill>
                  <a:srgbClr val="FF0000"/>
                </a:solidFill>
              </a:rPr>
              <a:t> 10 um (FF) </a:t>
            </a:r>
            <a:r>
              <a:rPr lang="en-US" dirty="0"/>
              <a:t>thickness.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Tissue sections should be mounted </a:t>
            </a:r>
            <a:r>
              <a:rPr lang="en-US" b="1" u="sng" dirty="0">
                <a:solidFill>
                  <a:srgbClr val="FF0000"/>
                </a:solidFill>
              </a:rPr>
              <a:t>within the blue dotted line</a:t>
            </a:r>
            <a:r>
              <a:rPr lang="en-US" dirty="0"/>
              <a:t>.  Only this area will be scanned by the instrument.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 acceptable for tissue section to be larger than the scan area.  Any excess tissue extending out of the scan area will be trimmed later in the process.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Users should make sure tissue sections are well adhered to the slides.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431" y="1689404"/>
            <a:ext cx="1254450" cy="3678071"/>
          </a:xfrm>
        </p:spPr>
      </p:pic>
      <p:sp>
        <p:nvSpPr>
          <p:cNvPr id="6" name="Rectangle 5"/>
          <p:cNvSpPr/>
          <p:nvPr/>
        </p:nvSpPr>
        <p:spPr>
          <a:xfrm>
            <a:off x="3893043" y="3505671"/>
            <a:ext cx="836747" cy="945110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914443" y="1968478"/>
            <a:ext cx="2000156" cy="13633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345302" y="3833610"/>
            <a:ext cx="1674498" cy="1446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827985" y="1968478"/>
            <a:ext cx="1086614" cy="14502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318" y="1689404"/>
            <a:ext cx="1982486" cy="41187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1318" y="6127183"/>
            <a:ext cx="4041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CosMx SMI Manual Slide Preparation for RNA Assays:</a:t>
            </a:r>
          </a:p>
          <a:p>
            <a:pPr algn="ctr"/>
            <a:r>
              <a:rPr lang="en-US" sz="1400" i="1" dirty="0"/>
              <a:t>MAN-10184-02, Feb. 2024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26259" y="3677731"/>
            <a:ext cx="673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Scan</a:t>
            </a:r>
          </a:p>
          <a:p>
            <a:r>
              <a:rPr lang="en-US" dirty="0"/>
              <a:t>Area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84247" y="5808110"/>
            <a:ext cx="1419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Not to scale</a:t>
            </a:r>
          </a:p>
        </p:txBody>
      </p:sp>
    </p:spTree>
    <p:extLst>
      <p:ext uri="{BB962C8B-B14F-4D97-AF65-F5344CB8AC3E}">
        <p14:creationId xmlns:p14="http://schemas.microsoft.com/office/powerpoint/2010/main" val="985116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6886"/>
            <a:ext cx="10515600" cy="1047418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CosMx: Examples of Tissue Placement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6693" y="1356316"/>
            <a:ext cx="5157927" cy="4351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2729" y="6159285"/>
            <a:ext cx="4713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CosMx SMI Manual Slide Preparation for RNA Assays: </a:t>
            </a:r>
          </a:p>
          <a:p>
            <a:pPr algn="ctr"/>
            <a:r>
              <a:rPr lang="en-US" sz="1600" i="1" dirty="0"/>
              <a:t>MAN-10184-02, Feb. 2024</a:t>
            </a:r>
          </a:p>
          <a:p>
            <a:endParaRPr lang="en-US" sz="1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219660" y="1985748"/>
            <a:ext cx="40397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All 3 examples are acceptable: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Slide 1: optimal tissue placement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Slide 2: good tissue placement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Slide 3: needs trimming during processing (performed by the Core)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99397" y="5671668"/>
            <a:ext cx="4879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Slide 1                    Slide 2                   Slide 3</a:t>
            </a:r>
          </a:p>
        </p:txBody>
      </p:sp>
    </p:spTree>
    <p:extLst>
      <p:ext uri="{BB962C8B-B14F-4D97-AF65-F5344CB8AC3E}">
        <p14:creationId xmlns:p14="http://schemas.microsoft.com/office/powerpoint/2010/main" val="142526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696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Sample Slide Preparation Guide for CosMx Assays</vt:lpstr>
      <vt:lpstr>CosMx: Selecting FFPE Blocks </vt:lpstr>
      <vt:lpstr>CosMx: Sectioning FFPE Blocks </vt:lpstr>
      <vt:lpstr>CosMx: Selecting Fresh Frozen (FF) Blocks </vt:lpstr>
      <vt:lpstr>CosMx: Sectioning Fresh Frozen (FF) Blocks </vt:lpstr>
      <vt:lpstr>CosMx: Slides for Users</vt:lpstr>
      <vt:lpstr>CosMx: Examples of Tissue Placement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LMIC_Rich</dc:creator>
  <cp:lastModifiedBy>Chae Kim</cp:lastModifiedBy>
  <cp:revision>64</cp:revision>
  <dcterms:created xsi:type="dcterms:W3CDTF">2024-03-22T15:56:55Z</dcterms:created>
  <dcterms:modified xsi:type="dcterms:W3CDTF">2024-08-12T18:40:54Z</dcterms:modified>
</cp:coreProperties>
</file>